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  <p:sldMasterId id="2147483739" r:id="rId2"/>
    <p:sldMasterId id="2147483740" r:id="rId3"/>
    <p:sldMasterId id="2147483843" r:id="rId4"/>
    <p:sldMasterId id="2147483855" r:id="rId5"/>
    <p:sldMasterId id="2147484111" r:id="rId6"/>
  </p:sldMasterIdLst>
  <p:notesMasterIdLst>
    <p:notesMasterId r:id="rId20"/>
  </p:notesMasterIdLst>
  <p:handoutMasterIdLst>
    <p:handoutMasterId r:id="rId21"/>
  </p:handoutMasterIdLst>
  <p:sldIdLst>
    <p:sldId id="256" r:id="rId7"/>
    <p:sldId id="315" r:id="rId8"/>
    <p:sldId id="304" r:id="rId9"/>
    <p:sldId id="316" r:id="rId10"/>
    <p:sldId id="259" r:id="rId11"/>
    <p:sldId id="264" r:id="rId12"/>
    <p:sldId id="317" r:id="rId13"/>
    <p:sldId id="318" r:id="rId14"/>
    <p:sldId id="301" r:id="rId15"/>
    <p:sldId id="258" r:id="rId16"/>
    <p:sldId id="303" r:id="rId17"/>
    <p:sldId id="270" r:id="rId18"/>
    <p:sldId id="269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3333CC"/>
    <a:srgbClr val="FFCC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37" autoAdjust="0"/>
    <p:restoredTop sz="94719" autoAdjust="0"/>
  </p:normalViewPr>
  <p:slideViewPr>
    <p:cSldViewPr>
      <p:cViewPr>
        <p:scale>
          <a:sx n="75" d="100"/>
          <a:sy n="75" d="100"/>
        </p:scale>
        <p:origin x="-1254" y="-8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242" y="-84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76CE87B-0877-4546-8D3B-26E0645181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789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AF3FFF8-03F5-44C3-9E55-BB9E105D5B09}" type="datetimeFigureOut">
              <a:rPr lang="ru-RU"/>
              <a:pPr>
                <a:defRPr/>
              </a:pPr>
              <a:t>24.05.2016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08E095F-A03F-4AFD-A773-3909760532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194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8E095F-A03F-4AFD-A773-390976053214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316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B841FF5-185E-4C02-8E3F-837B230357A6}" type="slidenum">
              <a:rPr lang="ru-RU" altLang="ru-RU" smtClean="0">
                <a:solidFill>
                  <a:srgbClr val="000000"/>
                </a:solidFill>
              </a:rPr>
              <a:pPr eaLnBrk="1" hangingPunct="1"/>
              <a:t>13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9"/>
          <p:cNvSpPr>
            <a:spLocks noChangeArrowheads="1"/>
          </p:cNvSpPr>
          <p:nvPr userDrawn="1"/>
        </p:nvSpPr>
        <p:spPr bwMode="auto">
          <a:xfrm flipH="1">
            <a:off x="1736725" y="1817688"/>
            <a:ext cx="7407275" cy="36512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ChangeArrowheads="1"/>
          </p:cNvSpPr>
          <p:nvPr userDrawn="1"/>
        </p:nvSpPr>
        <p:spPr bwMode="auto">
          <a:xfrm>
            <a:off x="0" y="1817688"/>
            <a:ext cx="881063" cy="36512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ChangeArrowheads="1"/>
          </p:cNvSpPr>
          <p:nvPr userDrawn="1"/>
        </p:nvSpPr>
        <p:spPr bwMode="auto">
          <a:xfrm flipH="1">
            <a:off x="881063" y="1817688"/>
            <a:ext cx="881062" cy="36512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7" name="Rectangle 43"/>
          <p:cNvSpPr>
            <a:spLocks noChangeArrowheads="1"/>
          </p:cNvSpPr>
          <p:nvPr userDrawn="1"/>
        </p:nvSpPr>
        <p:spPr bwMode="auto">
          <a:xfrm rot="16200000">
            <a:off x="446088" y="2239963"/>
            <a:ext cx="881062" cy="36512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8" name="Group 48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" name="Group 35"/>
            <p:cNvGrpSpPr>
              <a:grpSpLocks/>
            </p:cNvGrpSpPr>
            <p:nvPr userDrawn="1"/>
          </p:nvGrpSpPr>
          <p:grpSpPr bwMode="auto">
            <a:xfrm>
              <a:off x="0" y="1174"/>
              <a:ext cx="5760" cy="3146"/>
              <a:chOff x="0" y="828"/>
              <a:chExt cx="5760" cy="3492"/>
            </a:xfrm>
          </p:grpSpPr>
          <p:sp>
            <p:nvSpPr>
              <p:cNvPr id="11" name="Rectangle 36"/>
              <p:cNvSpPr>
                <a:spLocks noChangeArrowheads="1"/>
              </p:cNvSpPr>
              <p:nvPr userDrawn="1"/>
            </p:nvSpPr>
            <p:spPr bwMode="auto">
              <a:xfrm>
                <a:off x="567" y="828"/>
                <a:ext cx="5193" cy="3475"/>
              </a:xfrm>
              <a:prstGeom prst="rect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100000">
                    <a:schemeClr val="bg2">
                      <a:alpha val="89999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Rectangle 37"/>
              <p:cNvSpPr>
                <a:spLocks noChangeArrowheads="1"/>
              </p:cNvSpPr>
              <p:nvPr userDrawn="1"/>
            </p:nvSpPr>
            <p:spPr bwMode="auto">
              <a:xfrm>
                <a:off x="0" y="828"/>
                <a:ext cx="555" cy="3492"/>
              </a:xfrm>
              <a:prstGeom prst="rect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100000">
                    <a:schemeClr val="bg2">
                      <a:alpha val="89999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0" name="Rectangle 44"/>
            <p:cNvSpPr>
              <a:spLocks noChangeArrowheads="1"/>
            </p:cNvSpPr>
            <p:nvPr userDrawn="1"/>
          </p:nvSpPr>
          <p:spPr bwMode="auto">
            <a:xfrm rot="5400000" flipV="1">
              <a:off x="-14" y="561"/>
              <a:ext cx="1145" cy="23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3" name="Rectangle 45"/>
          <p:cNvSpPr>
            <a:spLocks noChangeArrowheads="1"/>
          </p:cNvSpPr>
          <p:nvPr userDrawn="1"/>
        </p:nvSpPr>
        <p:spPr bwMode="auto">
          <a:xfrm rot="5400000" flipH="1">
            <a:off x="-1205706" y="4747419"/>
            <a:ext cx="4184650" cy="36512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524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95249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4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B26C2-80BE-452A-AAEC-27CD7E9526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540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44C45-A17E-478D-B954-452B704E86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220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836C5-AE3C-4BDB-A7F8-B1E10833E3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369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557338"/>
            <a:ext cx="3695700" cy="4538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557338"/>
            <a:ext cx="3695700" cy="4538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5EC24-1C8B-4718-A7AA-638898BE5C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484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D602-A32D-47CB-8115-08B8F50C0F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55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1252C-3092-4C29-A766-9D7369C7B3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086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2750F-BD0D-4874-949F-DD5BD3E75D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078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FED33-A9EB-431C-B177-FF95A41A6D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95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324E1-0E7E-443A-BFE3-B91765BC2D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179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851FF-DDF3-4023-A4FE-B67D625B41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324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2750" y="333375"/>
            <a:ext cx="1897063" cy="57626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33375"/>
            <a:ext cx="5543550" cy="57626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0497B-3CC7-44B6-BCF9-C77A990CBA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52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250825" y="274638"/>
            <a:ext cx="8615363" cy="51371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3F375-8725-4907-92CB-477169D8A2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757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9D9D2-C3E8-4E62-B9EF-3E1FF64EF0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658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891C4-2192-4460-A85B-DCAE2E66FC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873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03D1-99AB-409E-A9CB-8D742A0E1D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879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2038" y="1538288"/>
            <a:ext cx="3695700" cy="4538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0138" y="1538288"/>
            <a:ext cx="3695700" cy="4538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32ECE-BBAC-41DA-BB2B-5EC7F2DD90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061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7F314-B47F-4453-A10F-8392ECC6DD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4845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D1C1A-B56A-49A1-B195-758880608C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7871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98F91-6489-40ED-B0D2-8E75071E59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9362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DC3D7-4CAD-4B59-8498-AF94CA6A48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0186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35F89-D181-4E7C-8322-7A019DB0A2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7612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835B5-9C70-467F-B4AA-35B97492FC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1892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1163" y="333375"/>
            <a:ext cx="1898650" cy="5743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2038" y="333375"/>
            <a:ext cx="5546725" cy="5743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3B6FA-A819-48FF-A361-6CC576013C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2107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51C29-3C86-4E77-969D-90E59BF59E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9475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33A7D-5FF7-4095-B13A-E80ECA32A6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2292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B33D3-6231-4BB6-9126-6F3DA0269D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6096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2038" y="1538288"/>
            <a:ext cx="3695700" cy="4538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0138" y="1538288"/>
            <a:ext cx="3695700" cy="4538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A4646-4ABB-4EC2-9D4A-4850076B2D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8950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DD536-C638-40AC-95FE-55B73C21D3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5451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5D5A1-17E1-4A24-A142-73B013CD4A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9232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62899-546B-4706-93BD-0E5759B2F7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7622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E4585-8AFA-40D2-9B6E-3BD3CE7B24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9471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1DB3D-D91D-4BB7-A6A5-96DCCA23B8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361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69971-8149-4F1B-A9B1-380F811DFE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9680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1163" y="333375"/>
            <a:ext cx="1898650" cy="5743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2038" y="333375"/>
            <a:ext cx="5546725" cy="5743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933BD-A221-43F7-8D13-1A169F5CA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5930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333B4-8183-4FB4-8907-64DC33A8D1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6806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7604" y="274638"/>
            <a:ext cx="7679196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7604" y="1448780"/>
            <a:ext cx="7858584" cy="4366233"/>
          </a:xfrm>
        </p:spPr>
        <p:txBody>
          <a:bodyPr/>
          <a:lstStyle>
            <a:lvl1pPr marL="457200" indent="-457200">
              <a:buClr>
                <a:srgbClr val="FFC000"/>
              </a:buClr>
              <a:buFont typeface="Wingdings" pitchFamily="2" charset="2"/>
              <a:buChar char="v"/>
              <a:defRPr lang="ru-RU" sz="2800" dirty="0" smtClean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480A5-C71C-4E00-BCB3-8B3FA2EED7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8899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7808B-748D-44B0-8BF1-3C6237F557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7160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6488" y="458788"/>
            <a:ext cx="3803650" cy="5356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62538" y="458788"/>
            <a:ext cx="3803650" cy="5356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7F4D5-D56B-4710-9E6B-76810D71E1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8639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CC03B-7202-4E4E-8164-9F589812A9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4877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B6F04-62A7-488F-96C0-3AA616331C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1698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40175-6DFD-4BE3-BC9E-3DED9200B2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8280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CB411-AB8D-4C8F-B287-176052336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4194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F7C23-5AE9-441F-B4A2-906D0CC403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8253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5C498-E788-4073-92AA-88AAFEFB2F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03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4338" y="274638"/>
            <a:ext cx="2101850" cy="554037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154738" cy="5540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49AB1-D70F-4235-B66B-6015B1FB24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9950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5EEB3-3AE4-48C1-9599-2D03059440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7999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25713-2ACE-4869-8BCE-56F4A8A34E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9238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B99BA-D9A7-4A35-AF0D-DE31CB3ABC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5164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5763" y="1179513"/>
            <a:ext cx="4208462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46625" y="1179513"/>
            <a:ext cx="4208463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AB7C2-B2D3-4AED-ABE8-A707623C5B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2638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FF5BD-E006-4367-99C5-501D6A963D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646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7183B-99A4-460C-B17D-145F777D9A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2357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8C4D2-12DD-4889-A317-238BE8162A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78682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A777D-4046-48E2-978E-17ED83AE1E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631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7E0E4-13B8-4B01-8665-836BAE1DB1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6603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8ED9-13F2-4CFD-BA15-EECB295759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06343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13550" y="274638"/>
            <a:ext cx="2141538" cy="585787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5763" y="274638"/>
            <a:ext cx="6275387" cy="5857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BE7ED-22BB-4140-92DE-E68EFE8A88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8298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385763" y="274638"/>
            <a:ext cx="8569325" cy="58578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25783-A8B2-4CA2-8AB4-888D303467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7007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9"/>
          <p:cNvSpPr>
            <a:spLocks noChangeArrowheads="1"/>
          </p:cNvSpPr>
          <p:nvPr userDrawn="1"/>
        </p:nvSpPr>
        <p:spPr bwMode="auto">
          <a:xfrm flipH="1">
            <a:off x="1736725" y="1817688"/>
            <a:ext cx="7407275" cy="36512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41"/>
          <p:cNvSpPr>
            <a:spLocks noChangeArrowheads="1"/>
          </p:cNvSpPr>
          <p:nvPr userDrawn="1"/>
        </p:nvSpPr>
        <p:spPr bwMode="auto">
          <a:xfrm>
            <a:off x="0" y="1817688"/>
            <a:ext cx="881063" cy="36512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42"/>
          <p:cNvSpPr>
            <a:spLocks noChangeArrowheads="1"/>
          </p:cNvSpPr>
          <p:nvPr userDrawn="1"/>
        </p:nvSpPr>
        <p:spPr bwMode="auto">
          <a:xfrm flipH="1">
            <a:off x="881063" y="1817688"/>
            <a:ext cx="881062" cy="36512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43"/>
          <p:cNvSpPr>
            <a:spLocks noChangeArrowheads="1"/>
          </p:cNvSpPr>
          <p:nvPr userDrawn="1"/>
        </p:nvSpPr>
        <p:spPr bwMode="auto">
          <a:xfrm rot="16200000">
            <a:off x="446088" y="2239963"/>
            <a:ext cx="881062" cy="36512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grpSp>
        <p:nvGrpSpPr>
          <p:cNvPr id="8" name="Group 48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" name="Group 35"/>
            <p:cNvGrpSpPr>
              <a:grpSpLocks/>
            </p:cNvGrpSpPr>
            <p:nvPr userDrawn="1"/>
          </p:nvGrpSpPr>
          <p:grpSpPr bwMode="auto">
            <a:xfrm>
              <a:off x="0" y="1174"/>
              <a:ext cx="5760" cy="3146"/>
              <a:chOff x="0" y="828"/>
              <a:chExt cx="5760" cy="3492"/>
            </a:xfrm>
          </p:grpSpPr>
          <p:sp>
            <p:nvSpPr>
              <p:cNvPr id="11" name="Rectangle 36"/>
              <p:cNvSpPr>
                <a:spLocks noChangeArrowheads="1"/>
              </p:cNvSpPr>
              <p:nvPr userDrawn="1"/>
            </p:nvSpPr>
            <p:spPr bwMode="auto">
              <a:xfrm>
                <a:off x="567" y="828"/>
                <a:ext cx="5193" cy="3475"/>
              </a:xfrm>
              <a:prstGeom prst="rect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100000">
                    <a:schemeClr val="bg2">
                      <a:alpha val="89999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Rectangle 37"/>
              <p:cNvSpPr>
                <a:spLocks noChangeArrowheads="1"/>
              </p:cNvSpPr>
              <p:nvPr userDrawn="1"/>
            </p:nvSpPr>
            <p:spPr bwMode="auto">
              <a:xfrm>
                <a:off x="0" y="828"/>
                <a:ext cx="555" cy="3492"/>
              </a:xfrm>
              <a:prstGeom prst="rect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100000">
                    <a:schemeClr val="bg2">
                      <a:alpha val="89999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0" name="Rectangle 44"/>
            <p:cNvSpPr>
              <a:spLocks noChangeArrowheads="1"/>
            </p:cNvSpPr>
            <p:nvPr userDrawn="1"/>
          </p:nvSpPr>
          <p:spPr bwMode="auto">
            <a:xfrm rot="5400000" flipV="1">
              <a:off x="-14" y="561"/>
              <a:ext cx="1145" cy="23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3" name="Rectangle 45"/>
          <p:cNvSpPr>
            <a:spLocks noChangeArrowheads="1"/>
          </p:cNvSpPr>
          <p:nvPr userDrawn="1"/>
        </p:nvSpPr>
        <p:spPr bwMode="auto">
          <a:xfrm rot="5400000" flipH="1">
            <a:off x="-1205706" y="4747419"/>
            <a:ext cx="4184650" cy="36512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524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95249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4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5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6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DD3A9-DD2A-472B-834E-63E5232E910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6265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708D2-4ABE-4962-8938-A0E4DC49C32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62388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B72F9-2511-4959-BCF7-931602605FC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9782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557338"/>
            <a:ext cx="3695700" cy="4538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557338"/>
            <a:ext cx="3695700" cy="4538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AFA79B-A7DD-4697-A860-D081A77A849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5285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DE3DE-E494-434F-9565-2D9AC0FE0CD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8962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E93B4-1033-4467-8FE6-427A9E9B43E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5619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6BC3A-716D-462A-AA51-9D6387D3699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8846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A6E8F-6895-4F38-BB52-F28480A9D77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31587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B62DD-1476-4D21-8219-B9B00538C60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6830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30052-8B61-4565-BAE9-C24CDB780DE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59745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2750" y="333375"/>
            <a:ext cx="1897063" cy="57626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33375"/>
            <a:ext cx="5543550" cy="57626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03CB6-552F-4E71-B3E2-0C51E90DCC4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60229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250825" y="274638"/>
            <a:ext cx="8615363" cy="51371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BE573-6E69-4510-88BE-427263B9C95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42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6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2" name="Group 24"/>
            <p:cNvGrpSpPr>
              <a:grpSpLocks/>
            </p:cNvGrpSpPr>
            <p:nvPr userDrawn="1"/>
          </p:nvGrpSpPr>
          <p:grpSpPr bwMode="auto">
            <a:xfrm>
              <a:off x="0" y="828"/>
              <a:ext cx="5760" cy="3492"/>
              <a:chOff x="0" y="828"/>
              <a:chExt cx="5760" cy="3492"/>
            </a:xfrm>
          </p:grpSpPr>
          <p:sp>
            <p:nvSpPr>
              <p:cNvPr id="94228" name="Rectangle 20"/>
              <p:cNvSpPr>
                <a:spLocks noChangeArrowheads="1"/>
              </p:cNvSpPr>
              <p:nvPr userDrawn="1"/>
            </p:nvSpPr>
            <p:spPr bwMode="auto">
              <a:xfrm>
                <a:off x="567" y="828"/>
                <a:ext cx="5193" cy="3475"/>
              </a:xfrm>
              <a:prstGeom prst="rect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100000">
                    <a:schemeClr val="bg2">
                      <a:alpha val="89999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4229" name="Rectangle 21"/>
              <p:cNvSpPr>
                <a:spLocks noChangeArrowheads="1"/>
              </p:cNvSpPr>
              <p:nvPr userDrawn="1"/>
            </p:nvSpPr>
            <p:spPr bwMode="auto">
              <a:xfrm>
                <a:off x="0" y="828"/>
                <a:ext cx="555" cy="3492"/>
              </a:xfrm>
              <a:prstGeom prst="rect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100000">
                    <a:schemeClr val="bg2">
                      <a:alpha val="89999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3" name="Group 45"/>
            <p:cNvGrpSpPr>
              <a:grpSpLocks/>
            </p:cNvGrpSpPr>
            <p:nvPr userDrawn="1"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94234" name="Rectangle 26"/>
              <p:cNvSpPr>
                <a:spLocks noChangeArrowheads="1"/>
              </p:cNvSpPr>
              <p:nvPr userDrawn="1"/>
            </p:nvSpPr>
            <p:spPr bwMode="auto">
              <a:xfrm flipH="1">
                <a:off x="1094" y="799"/>
                <a:ext cx="4666" cy="23"/>
              </a:xfrm>
              <a:prstGeom prst="rect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35" name="Group 44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1110" cy="1354"/>
                <a:chOff x="0" y="0"/>
                <a:chExt cx="1110" cy="1354"/>
              </a:xfrm>
            </p:grpSpPr>
            <p:sp>
              <p:nvSpPr>
                <p:cNvPr id="94233" name="Rectangle 25"/>
                <p:cNvSpPr>
                  <a:spLocks noChangeArrowheads="1"/>
                </p:cNvSpPr>
                <p:nvPr userDrawn="1"/>
              </p:nvSpPr>
              <p:spPr bwMode="auto">
                <a:xfrm>
                  <a:off x="0" y="799"/>
                  <a:ext cx="555" cy="2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tint val="0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4240" name="Rectangle 32"/>
                <p:cNvSpPr>
                  <a:spLocks noChangeArrowheads="1"/>
                </p:cNvSpPr>
                <p:nvPr userDrawn="1"/>
              </p:nvSpPr>
              <p:spPr bwMode="auto">
                <a:xfrm flipH="1">
                  <a:off x="555" y="799"/>
                  <a:ext cx="555" cy="2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tint val="0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4241" name="Rectangle 33"/>
                <p:cNvSpPr>
                  <a:spLocks noChangeArrowheads="1"/>
                </p:cNvSpPr>
                <p:nvPr userDrawn="1"/>
              </p:nvSpPr>
              <p:spPr bwMode="auto">
                <a:xfrm rot="-5400000">
                  <a:off x="285" y="1065"/>
                  <a:ext cx="555" cy="2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tint val="0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94242" name="Rectangle 34"/>
                <p:cNvSpPr>
                  <a:spLocks noChangeArrowheads="1"/>
                </p:cNvSpPr>
                <p:nvPr userDrawn="1"/>
              </p:nvSpPr>
              <p:spPr bwMode="auto">
                <a:xfrm rot="5400000" flipV="1">
                  <a:off x="163" y="388"/>
                  <a:ext cx="799" cy="2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tint val="0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94246" name="Rectangle 38"/>
              <p:cNvSpPr>
                <a:spLocks noChangeArrowheads="1"/>
              </p:cNvSpPr>
              <p:nvPr userDrawn="1"/>
            </p:nvSpPr>
            <p:spPr bwMode="auto">
              <a:xfrm rot="5400000" flipH="1">
                <a:off x="-929" y="2819"/>
                <a:ext cx="2982" cy="23"/>
              </a:xfrm>
              <a:prstGeom prst="rect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9422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333375"/>
            <a:ext cx="7543800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4224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557338"/>
            <a:ext cx="7543800" cy="453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422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4226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4227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C43EC828-3A5E-40D8-B1A1-4C44720AF1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87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  <p:sldLayoutId id="214748406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 userDrawn="1"/>
        </p:nvSpPr>
        <p:spPr bwMode="auto">
          <a:xfrm>
            <a:off x="881063" y="1268413"/>
            <a:ext cx="8262937" cy="5562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0597" name="Rectangle 5"/>
          <p:cNvSpPr>
            <a:spLocks noChangeArrowheads="1"/>
          </p:cNvSpPr>
          <p:nvPr userDrawn="1"/>
        </p:nvSpPr>
        <p:spPr bwMode="auto">
          <a:xfrm>
            <a:off x="0" y="1314450"/>
            <a:ext cx="881063" cy="554355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100000">
                <a:schemeClr val="bg2">
                  <a:alpha val="89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060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333375"/>
            <a:ext cx="7543800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060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1538288"/>
            <a:ext cx="7543800" cy="453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060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060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061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F2CB938F-AA4E-4053-ACF1-0B7A154703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057" name="Group 6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10599" name="Rectangle 7"/>
            <p:cNvSpPr>
              <a:spLocks noChangeArrowheads="1"/>
            </p:cNvSpPr>
            <p:nvPr userDrawn="1"/>
          </p:nvSpPr>
          <p:spPr bwMode="auto">
            <a:xfrm flipH="1">
              <a:off x="1094" y="799"/>
              <a:ext cx="4666" cy="23"/>
            </a:xfrm>
            <a:prstGeom prst="rect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59" name="Group 8"/>
            <p:cNvGrpSpPr>
              <a:grpSpLocks/>
            </p:cNvGrpSpPr>
            <p:nvPr userDrawn="1"/>
          </p:nvGrpSpPr>
          <p:grpSpPr bwMode="auto">
            <a:xfrm>
              <a:off x="0" y="0"/>
              <a:ext cx="1110" cy="1354"/>
              <a:chOff x="0" y="0"/>
              <a:chExt cx="1110" cy="1354"/>
            </a:xfrm>
          </p:grpSpPr>
          <p:sp>
            <p:nvSpPr>
              <p:cNvPr id="110601" name="Rectangle 9"/>
              <p:cNvSpPr>
                <a:spLocks noChangeArrowheads="1"/>
              </p:cNvSpPr>
              <p:nvPr userDrawn="1"/>
            </p:nvSpPr>
            <p:spPr bwMode="auto">
              <a:xfrm>
                <a:off x="0" y="799"/>
                <a:ext cx="555" cy="23"/>
              </a:xfrm>
              <a:prstGeom prst="rect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0602" name="Rectangle 10"/>
              <p:cNvSpPr>
                <a:spLocks noChangeArrowheads="1"/>
              </p:cNvSpPr>
              <p:nvPr userDrawn="1"/>
            </p:nvSpPr>
            <p:spPr bwMode="auto">
              <a:xfrm flipH="1">
                <a:off x="555" y="799"/>
                <a:ext cx="555" cy="23"/>
              </a:xfrm>
              <a:prstGeom prst="rect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0603" name="Rectangle 11"/>
              <p:cNvSpPr>
                <a:spLocks noChangeArrowheads="1"/>
              </p:cNvSpPr>
              <p:nvPr userDrawn="1"/>
            </p:nvSpPr>
            <p:spPr bwMode="auto">
              <a:xfrm rot="-5400000">
                <a:off x="285" y="1065"/>
                <a:ext cx="555" cy="23"/>
              </a:xfrm>
              <a:prstGeom prst="rect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0604" name="Rectangle 12"/>
              <p:cNvSpPr>
                <a:spLocks noChangeArrowheads="1"/>
              </p:cNvSpPr>
              <p:nvPr userDrawn="1"/>
            </p:nvSpPr>
            <p:spPr bwMode="auto">
              <a:xfrm rot="5400000" flipV="1">
                <a:off x="163" y="388"/>
                <a:ext cx="799" cy="23"/>
              </a:xfrm>
              <a:prstGeom prst="rect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10605" name="Rectangle 13"/>
            <p:cNvSpPr>
              <a:spLocks noChangeArrowheads="1"/>
            </p:cNvSpPr>
            <p:nvPr userDrawn="1"/>
          </p:nvSpPr>
          <p:spPr bwMode="auto">
            <a:xfrm rot="5400000" flipH="1">
              <a:off x="-929" y="2819"/>
              <a:ext cx="2982" cy="23"/>
            </a:xfrm>
            <a:prstGeom prst="rect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bg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 userDrawn="1"/>
        </p:nvSpPr>
        <p:spPr bwMode="auto">
          <a:xfrm>
            <a:off x="881063" y="1295400"/>
            <a:ext cx="8262937" cy="55626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3333CC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9811" name="Rectangle 3"/>
          <p:cNvSpPr>
            <a:spLocks noChangeArrowheads="1"/>
          </p:cNvSpPr>
          <p:nvPr userDrawn="1"/>
        </p:nvSpPr>
        <p:spPr bwMode="auto">
          <a:xfrm>
            <a:off x="0" y="1268413"/>
            <a:ext cx="881063" cy="5589587"/>
          </a:xfrm>
          <a:prstGeom prst="rect">
            <a:avLst/>
          </a:prstGeom>
          <a:gradFill rotWithShape="1">
            <a:gsLst>
              <a:gs pos="0">
                <a:schemeClr val="bg2">
                  <a:alpha val="89999"/>
                </a:schemeClr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333375"/>
            <a:ext cx="7543800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1538288"/>
            <a:ext cx="7543800" cy="453866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981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003B04E-F3A7-47BB-B9D2-C89544558B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3081" name="Group 9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19818" name="Rectangle 10"/>
            <p:cNvSpPr>
              <a:spLocks noChangeArrowheads="1"/>
            </p:cNvSpPr>
            <p:nvPr userDrawn="1"/>
          </p:nvSpPr>
          <p:spPr bwMode="auto">
            <a:xfrm flipH="1">
              <a:off x="1094" y="799"/>
              <a:ext cx="4666" cy="23"/>
            </a:xfrm>
            <a:prstGeom prst="rect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083" name="Group 11"/>
            <p:cNvGrpSpPr>
              <a:grpSpLocks/>
            </p:cNvGrpSpPr>
            <p:nvPr userDrawn="1"/>
          </p:nvGrpSpPr>
          <p:grpSpPr bwMode="auto">
            <a:xfrm>
              <a:off x="0" y="0"/>
              <a:ext cx="1110" cy="1354"/>
              <a:chOff x="0" y="0"/>
              <a:chExt cx="1110" cy="1354"/>
            </a:xfrm>
          </p:grpSpPr>
          <p:sp>
            <p:nvSpPr>
              <p:cNvPr id="11982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799"/>
                <a:ext cx="555" cy="23"/>
              </a:xfrm>
              <a:prstGeom prst="rect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9821" name="Rectangle 13"/>
              <p:cNvSpPr>
                <a:spLocks noChangeArrowheads="1"/>
              </p:cNvSpPr>
              <p:nvPr userDrawn="1"/>
            </p:nvSpPr>
            <p:spPr bwMode="auto">
              <a:xfrm flipH="1">
                <a:off x="555" y="799"/>
                <a:ext cx="555" cy="23"/>
              </a:xfrm>
              <a:prstGeom prst="rect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9822" name="Rectangle 14"/>
              <p:cNvSpPr>
                <a:spLocks noChangeArrowheads="1"/>
              </p:cNvSpPr>
              <p:nvPr userDrawn="1"/>
            </p:nvSpPr>
            <p:spPr bwMode="auto">
              <a:xfrm rot="-5400000">
                <a:off x="285" y="1065"/>
                <a:ext cx="555" cy="23"/>
              </a:xfrm>
              <a:prstGeom prst="rect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9823" name="Rectangle 15"/>
              <p:cNvSpPr>
                <a:spLocks noChangeArrowheads="1"/>
              </p:cNvSpPr>
              <p:nvPr userDrawn="1"/>
            </p:nvSpPr>
            <p:spPr bwMode="auto">
              <a:xfrm rot="5400000" flipV="1">
                <a:off x="163" y="388"/>
                <a:ext cx="799" cy="23"/>
              </a:xfrm>
              <a:prstGeom prst="rect">
                <a:avLst/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19824" name="Rectangle 16"/>
            <p:cNvSpPr>
              <a:spLocks noChangeArrowheads="1"/>
            </p:cNvSpPr>
            <p:nvPr userDrawn="1"/>
          </p:nvSpPr>
          <p:spPr bwMode="auto">
            <a:xfrm rot="5400000" flipH="1">
              <a:off x="-929" y="2819"/>
              <a:ext cx="2982" cy="23"/>
            </a:xfrm>
            <a:prstGeom prst="rect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 userDrawn="1"/>
        </p:nvSpPr>
        <p:spPr bwMode="ltGray">
          <a:xfrm>
            <a:off x="290513" y="269240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000000"/>
              </a:solidFill>
            </a:endParaRPr>
          </a:p>
        </p:txBody>
      </p:sp>
      <p:sp>
        <p:nvSpPr>
          <p:cNvPr id="4099" name="Rectangle 4"/>
          <p:cNvSpPr>
            <a:spLocks noChangeArrowheads="1"/>
          </p:cNvSpPr>
          <p:nvPr userDrawn="1"/>
        </p:nvSpPr>
        <p:spPr bwMode="ltGray">
          <a:xfrm>
            <a:off x="673100" y="269240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000000"/>
              </a:solidFill>
            </a:endParaRPr>
          </a:p>
        </p:txBody>
      </p:sp>
      <p:sp>
        <p:nvSpPr>
          <p:cNvPr id="4100" name="Rectangle 5"/>
          <p:cNvSpPr>
            <a:spLocks noChangeArrowheads="1"/>
          </p:cNvSpPr>
          <p:nvPr userDrawn="1"/>
        </p:nvSpPr>
        <p:spPr bwMode="ltGray">
          <a:xfrm>
            <a:off x="414338" y="311467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000000"/>
              </a:solidFill>
            </a:endParaRPr>
          </a:p>
        </p:txBody>
      </p:sp>
      <p:sp>
        <p:nvSpPr>
          <p:cNvPr id="4101" name="Rectangle 6"/>
          <p:cNvSpPr>
            <a:spLocks noChangeArrowheads="1"/>
          </p:cNvSpPr>
          <p:nvPr userDrawn="1"/>
        </p:nvSpPr>
        <p:spPr bwMode="ltGray">
          <a:xfrm>
            <a:off x="784225" y="311467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000000"/>
              </a:solidFill>
            </a:endParaRPr>
          </a:p>
        </p:txBody>
      </p:sp>
      <p:sp>
        <p:nvSpPr>
          <p:cNvPr id="4102" name="Rectangle 7"/>
          <p:cNvSpPr>
            <a:spLocks noChangeArrowheads="1"/>
          </p:cNvSpPr>
          <p:nvPr userDrawn="1"/>
        </p:nvSpPr>
        <p:spPr bwMode="ltGray">
          <a:xfrm>
            <a:off x="0" y="304165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000000"/>
              </a:solidFill>
            </a:endParaRPr>
          </a:p>
        </p:txBody>
      </p:sp>
      <p:sp>
        <p:nvSpPr>
          <p:cNvPr id="4103" name="Rectangle 8"/>
          <p:cNvSpPr>
            <a:spLocks noChangeArrowheads="1"/>
          </p:cNvSpPr>
          <p:nvPr userDrawn="1"/>
        </p:nvSpPr>
        <p:spPr bwMode="gray">
          <a:xfrm>
            <a:off x="611188" y="503238"/>
            <a:ext cx="44450" cy="30321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000000"/>
              </a:solidFill>
            </a:endParaRPr>
          </a:p>
        </p:txBody>
      </p:sp>
      <p:sp>
        <p:nvSpPr>
          <p:cNvPr id="410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6488" y="458788"/>
            <a:ext cx="7759700" cy="535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	</a:t>
            </a:r>
            <a:r>
              <a:rPr lang="ru-RU" altLang="ru-RU" smtClean="0"/>
              <a:t>Образец текста</a:t>
            </a:r>
          </a:p>
        </p:txBody>
      </p:sp>
      <p:sp>
        <p:nvSpPr>
          <p:cNvPr id="68199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8199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71888" y="6264275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8199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CC398C6-726E-40C4-977F-DEB9867DB9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108" name="Rectangle 14"/>
          <p:cNvSpPr>
            <a:spLocks noChangeArrowheads="1"/>
          </p:cNvSpPr>
          <p:nvPr userDrawn="1"/>
        </p:nvSpPr>
        <p:spPr bwMode="gray">
          <a:xfrm flipV="1">
            <a:off x="611188" y="3519488"/>
            <a:ext cx="44450" cy="30321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000000"/>
              </a:solidFill>
            </a:endParaRPr>
          </a:p>
        </p:txBody>
      </p:sp>
      <p:sp>
        <p:nvSpPr>
          <p:cNvPr id="4109" name="Rectangle 15"/>
          <p:cNvSpPr>
            <a:spLocks noChangeArrowheads="1"/>
          </p:cNvSpPr>
          <p:nvPr userDrawn="1"/>
        </p:nvSpPr>
        <p:spPr bwMode="gray">
          <a:xfrm>
            <a:off x="296863" y="3338513"/>
            <a:ext cx="944562" cy="4286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j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ltGray">
          <a:xfrm>
            <a:off x="431800" y="233363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000000"/>
              </a:solidFill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ltGray">
          <a:xfrm>
            <a:off x="814388" y="233363"/>
            <a:ext cx="328612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000000"/>
              </a:solidFill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ltGray">
          <a:xfrm>
            <a:off x="555625" y="655638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000000"/>
              </a:solidFill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ltGray">
          <a:xfrm>
            <a:off x="925513" y="655638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000000"/>
              </a:solidFill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ltGray">
          <a:xfrm>
            <a:off x="141288" y="582613"/>
            <a:ext cx="560387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000000"/>
              </a:solidFill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gray">
          <a:xfrm>
            <a:off x="776288" y="125413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000000"/>
              </a:solidFill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gray">
          <a:xfrm>
            <a:off x="457200" y="915988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endParaRPr kumimoji="1" lang="ru-RU" altLang="ru-RU" sz="2400">
              <a:solidFill>
                <a:srgbClr val="000000"/>
              </a:solidFill>
            </a:endParaRPr>
          </a:p>
        </p:txBody>
      </p:sp>
      <p:sp>
        <p:nvSpPr>
          <p:cNvPr id="5129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5763" y="1179513"/>
            <a:ext cx="8569325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</p:txBody>
      </p:sp>
      <p:sp>
        <p:nvSpPr>
          <p:cNvPr id="6430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4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4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1E3B69B-456B-4ACA-B154-51D7B6F962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  <p:sldLayoutId id="214748411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6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2" name="Group 24"/>
            <p:cNvGrpSpPr>
              <a:grpSpLocks/>
            </p:cNvGrpSpPr>
            <p:nvPr userDrawn="1"/>
          </p:nvGrpSpPr>
          <p:grpSpPr bwMode="auto">
            <a:xfrm>
              <a:off x="0" y="828"/>
              <a:ext cx="5760" cy="3492"/>
              <a:chOff x="0" y="828"/>
              <a:chExt cx="5760" cy="3492"/>
            </a:xfrm>
          </p:grpSpPr>
          <p:sp>
            <p:nvSpPr>
              <p:cNvPr id="94228" name="Rectangle 20"/>
              <p:cNvSpPr>
                <a:spLocks noChangeArrowheads="1"/>
              </p:cNvSpPr>
              <p:nvPr userDrawn="1"/>
            </p:nvSpPr>
            <p:spPr bwMode="auto">
              <a:xfrm>
                <a:off x="567" y="828"/>
                <a:ext cx="5193" cy="3475"/>
              </a:xfrm>
              <a:prstGeom prst="rect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100000">
                    <a:schemeClr val="bg2">
                      <a:alpha val="89999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94229" name="Rectangle 21"/>
              <p:cNvSpPr>
                <a:spLocks noChangeArrowheads="1"/>
              </p:cNvSpPr>
              <p:nvPr userDrawn="1"/>
            </p:nvSpPr>
            <p:spPr bwMode="auto">
              <a:xfrm>
                <a:off x="0" y="828"/>
                <a:ext cx="555" cy="3492"/>
              </a:xfrm>
              <a:prstGeom prst="rect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100000">
                    <a:schemeClr val="bg2">
                      <a:alpha val="89999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33" name="Group 45"/>
            <p:cNvGrpSpPr>
              <a:grpSpLocks/>
            </p:cNvGrpSpPr>
            <p:nvPr userDrawn="1"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94234" name="Rectangle 26"/>
              <p:cNvSpPr>
                <a:spLocks noChangeArrowheads="1"/>
              </p:cNvSpPr>
              <p:nvPr userDrawn="1"/>
            </p:nvSpPr>
            <p:spPr bwMode="auto">
              <a:xfrm flipH="1">
                <a:off x="1094" y="799"/>
                <a:ext cx="4666" cy="23"/>
              </a:xfrm>
              <a:prstGeom prst="rect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035" name="Group 44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1110" cy="1354"/>
                <a:chOff x="0" y="0"/>
                <a:chExt cx="1110" cy="1354"/>
              </a:xfrm>
            </p:grpSpPr>
            <p:sp>
              <p:nvSpPr>
                <p:cNvPr id="94233" name="Rectangle 25"/>
                <p:cNvSpPr>
                  <a:spLocks noChangeArrowheads="1"/>
                </p:cNvSpPr>
                <p:nvPr userDrawn="1"/>
              </p:nvSpPr>
              <p:spPr bwMode="auto">
                <a:xfrm>
                  <a:off x="0" y="799"/>
                  <a:ext cx="555" cy="2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tint val="0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4240" name="Rectangle 32"/>
                <p:cNvSpPr>
                  <a:spLocks noChangeArrowheads="1"/>
                </p:cNvSpPr>
                <p:nvPr userDrawn="1"/>
              </p:nvSpPr>
              <p:spPr bwMode="auto">
                <a:xfrm flipH="1">
                  <a:off x="555" y="799"/>
                  <a:ext cx="555" cy="2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tint val="0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4241" name="Rectangle 33"/>
                <p:cNvSpPr>
                  <a:spLocks noChangeArrowheads="1"/>
                </p:cNvSpPr>
                <p:nvPr userDrawn="1"/>
              </p:nvSpPr>
              <p:spPr bwMode="auto">
                <a:xfrm rot="-5400000">
                  <a:off x="285" y="1065"/>
                  <a:ext cx="555" cy="2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tint val="0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4242" name="Rectangle 34"/>
                <p:cNvSpPr>
                  <a:spLocks noChangeArrowheads="1"/>
                </p:cNvSpPr>
                <p:nvPr userDrawn="1"/>
              </p:nvSpPr>
              <p:spPr bwMode="auto">
                <a:xfrm rot="5400000" flipV="1">
                  <a:off x="163" y="388"/>
                  <a:ext cx="799" cy="2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tint val="0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94246" name="Rectangle 38"/>
              <p:cNvSpPr>
                <a:spLocks noChangeArrowheads="1"/>
              </p:cNvSpPr>
              <p:nvPr userDrawn="1"/>
            </p:nvSpPr>
            <p:spPr bwMode="auto">
              <a:xfrm rot="5400000" flipH="1">
                <a:off x="-929" y="2819"/>
                <a:ext cx="2982" cy="23"/>
              </a:xfrm>
              <a:prstGeom prst="rect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9422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333375"/>
            <a:ext cx="7543800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4224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557338"/>
            <a:ext cx="7543800" cy="453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422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4226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4227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D1C4260-6FD0-4640-948B-D1B310461FF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28284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  <p:sldLayoutId id="214748412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101" y="1448780"/>
            <a:ext cx="7939389" cy="207023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400" dirty="0" smtClean="0">
                <a:solidFill>
                  <a:srgbClr val="FF9900"/>
                </a:solidFill>
              </a:rPr>
              <a:t>Соціонічні </a:t>
            </a:r>
            <a:r>
              <a:rPr lang="ru-RU" sz="4400" dirty="0" err="1">
                <a:solidFill>
                  <a:srgbClr val="FF9900"/>
                </a:solidFill>
              </a:rPr>
              <a:t>методи</a:t>
            </a:r>
            <a:r>
              <a:rPr lang="ru-RU" sz="4000" dirty="0" smtClean="0">
                <a:solidFill>
                  <a:srgbClr val="FF9900"/>
                </a:solidFill>
              </a:rPr>
              <a:t/>
            </a:r>
            <a:br>
              <a:rPr lang="ru-RU" sz="4000" dirty="0" smtClean="0">
                <a:solidFill>
                  <a:srgbClr val="FF9900"/>
                </a:solidFill>
              </a:rPr>
            </a:br>
            <a:r>
              <a:rPr lang="ru-RU" dirty="0" smtClean="0">
                <a:solidFill>
                  <a:srgbClr val="FF9900"/>
                </a:solidFill>
              </a:rPr>
              <a:t>робот</a:t>
            </a:r>
            <a:r>
              <a:rPr lang="uk-UA" dirty="0" smtClean="0">
                <a:solidFill>
                  <a:srgbClr val="FF9900"/>
                </a:solidFill>
              </a:rPr>
              <a:t>и</a:t>
            </a:r>
            <a:r>
              <a:rPr lang="ru-RU" dirty="0" smtClean="0">
                <a:solidFill>
                  <a:srgbClr val="FF9900"/>
                </a:solidFill>
              </a:rPr>
              <a:t> з персоналом</a:t>
            </a:r>
            <a:r>
              <a:rPr lang="ru-RU" dirty="0">
                <a:solidFill>
                  <a:srgbClr val="FF9900"/>
                </a:solidFill>
              </a:rPr>
              <a:t/>
            </a:r>
            <a:br>
              <a:rPr lang="ru-RU" dirty="0">
                <a:solidFill>
                  <a:srgbClr val="FF9900"/>
                </a:solidFill>
              </a:rPr>
            </a:br>
            <a:r>
              <a:rPr lang="ru-RU" dirty="0">
                <a:solidFill>
                  <a:srgbClr val="FF9900"/>
                </a:solidFill>
              </a:rPr>
              <a:t>для </a:t>
            </a:r>
            <a:r>
              <a:rPr lang="ru-RU" dirty="0" err="1">
                <a:solidFill>
                  <a:srgbClr val="FF9900"/>
                </a:solidFill>
              </a:rPr>
              <a:t>підвищення</a:t>
            </a:r>
            <a:r>
              <a:rPr lang="ru-RU" dirty="0">
                <a:solidFill>
                  <a:srgbClr val="FF9900"/>
                </a:solidFill>
              </a:rPr>
              <a:t> </a:t>
            </a:r>
            <a:r>
              <a:rPr lang="ru-RU" dirty="0" err="1">
                <a:solidFill>
                  <a:srgbClr val="FF9900"/>
                </a:solidFill>
              </a:rPr>
              <a:t>якості</a:t>
            </a:r>
            <a:r>
              <a:rPr lang="ru-RU" dirty="0">
                <a:solidFill>
                  <a:srgbClr val="FF9900"/>
                </a:solidFill>
              </a:rPr>
              <a:t> </a:t>
            </a:r>
            <a:r>
              <a:rPr lang="ru-RU" dirty="0" err="1">
                <a:solidFill>
                  <a:srgbClr val="FF9900"/>
                </a:solidFill>
              </a:rPr>
              <a:t>продукції</a:t>
            </a:r>
            <a:r>
              <a:rPr lang="ru-RU" dirty="0">
                <a:solidFill>
                  <a:srgbClr val="FF9900"/>
                </a:solidFill>
              </a:rPr>
              <a:t> в </a:t>
            </a:r>
            <a:r>
              <a:rPr lang="ru-RU" dirty="0" err="1">
                <a:solidFill>
                  <a:srgbClr val="FF9900"/>
                </a:solidFill>
              </a:rPr>
              <a:t>харчовій</a:t>
            </a:r>
            <a:r>
              <a:rPr lang="ru-RU" dirty="0">
                <a:solidFill>
                  <a:srgbClr val="FF9900"/>
                </a:solidFill>
              </a:rPr>
              <a:t> </a:t>
            </a:r>
            <a:r>
              <a:rPr lang="ru-RU" dirty="0" err="1">
                <a:solidFill>
                  <a:srgbClr val="FF9900"/>
                </a:solidFill>
              </a:rPr>
              <a:t>промисловості</a:t>
            </a:r>
            <a:endParaRPr lang="ru-RU" dirty="0" smtClean="0">
              <a:solidFill>
                <a:srgbClr val="FF9900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sz="quarter" idx="1"/>
          </p:nvPr>
        </p:nvSpPr>
        <p:spPr>
          <a:xfrm>
            <a:off x="1066800" y="4509120"/>
            <a:ext cx="7915690" cy="1845643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>
                <a:effectLst/>
              </a:rPr>
              <a:t>Букалов </a:t>
            </a:r>
            <a:r>
              <a:rPr lang="ru-RU" sz="2400" dirty="0" smtClean="0">
                <a:effectLst/>
              </a:rPr>
              <a:t>О.В.</a:t>
            </a:r>
            <a:r>
              <a:rPr lang="ru-RU" sz="2400" baseline="30000" dirty="0" smtClean="0">
                <a:effectLst/>
              </a:rPr>
              <a:t>1</a:t>
            </a:r>
            <a:r>
              <a:rPr lang="ru-RU" sz="2400" dirty="0">
                <a:effectLst/>
              </a:rPr>
              <a:t>, Карпенко О.Б.</a:t>
            </a:r>
            <a:r>
              <a:rPr lang="ru-RU" sz="2400" baseline="30000" dirty="0">
                <a:effectLst/>
              </a:rPr>
              <a:t>1</a:t>
            </a:r>
            <a:r>
              <a:rPr lang="ru-RU" sz="2400" dirty="0">
                <a:effectLst/>
              </a:rPr>
              <a:t>, </a:t>
            </a:r>
            <a:r>
              <a:rPr lang="ru-RU" sz="2400" dirty="0" err="1" smtClean="0">
                <a:effectLst/>
              </a:rPr>
              <a:t>Циганкова</a:t>
            </a:r>
            <a:r>
              <a:rPr lang="ru-RU" sz="2400" dirty="0" smtClean="0">
                <a:effectLst/>
              </a:rPr>
              <a:t> Г.А.</a:t>
            </a:r>
            <a:r>
              <a:rPr lang="ru-RU" sz="2400" baseline="30000" dirty="0">
                <a:effectLst/>
              </a:rPr>
              <a:t> </a:t>
            </a:r>
            <a:r>
              <a:rPr lang="ru-RU" sz="2400" baseline="30000" dirty="0" smtClean="0">
                <a:effectLst/>
              </a:rPr>
              <a:t>2</a:t>
            </a:r>
            <a:r>
              <a:rPr lang="ru-RU" sz="2400" i="1" dirty="0" smtClean="0">
                <a:effectLst/>
              </a:rPr>
              <a:t>, </a:t>
            </a:r>
            <a:r>
              <a:rPr lang="en-US" sz="2400" i="1" dirty="0" smtClean="0">
                <a:effectLst/>
              </a:rPr>
              <a:t/>
            </a:r>
            <a:br>
              <a:rPr lang="en-US" sz="2400" i="1" dirty="0" smtClean="0">
                <a:effectLst/>
              </a:rPr>
            </a:br>
            <a:endParaRPr lang="ru-RU" sz="2400" i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aseline="30000" dirty="0" smtClean="0">
                <a:effectLst/>
              </a:rPr>
              <a:t>1 </a:t>
            </a:r>
            <a:r>
              <a:rPr lang="ru-RU" sz="2400" i="1" dirty="0" err="1" smtClean="0">
                <a:solidFill>
                  <a:srgbClr val="FFCC99"/>
                </a:solidFill>
              </a:rPr>
              <a:t>Міжнародний</a:t>
            </a:r>
            <a:r>
              <a:rPr lang="ru-RU" sz="2400" i="1" dirty="0" smtClean="0">
                <a:solidFill>
                  <a:srgbClr val="FFCC99"/>
                </a:solidFill>
              </a:rPr>
              <a:t> </a:t>
            </a:r>
            <a:r>
              <a:rPr lang="ru-RU" sz="2400" i="1" dirty="0" err="1" smtClean="0">
                <a:solidFill>
                  <a:srgbClr val="FFCC99"/>
                </a:solidFill>
              </a:rPr>
              <a:t>інститут</a:t>
            </a:r>
            <a:r>
              <a:rPr lang="ru-RU" sz="2400" i="1" dirty="0" smtClean="0">
                <a:solidFill>
                  <a:srgbClr val="FFCC99"/>
                </a:solidFill>
              </a:rPr>
              <a:t> </a:t>
            </a:r>
            <a:r>
              <a:rPr lang="ru-RU" sz="2400" i="1" dirty="0" err="1" smtClean="0">
                <a:solidFill>
                  <a:srgbClr val="FFCC99"/>
                </a:solidFill>
              </a:rPr>
              <a:t>соціоніки</a:t>
            </a:r>
            <a:r>
              <a:rPr lang="ru-RU" sz="2400" i="1" dirty="0" smtClean="0">
                <a:solidFill>
                  <a:srgbClr val="FFCC99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aseline="30000" dirty="0" smtClean="0">
                <a:effectLst/>
              </a:rPr>
              <a:t>2 </a:t>
            </a:r>
            <a:r>
              <a:rPr lang="ru-RU" sz="2400" i="1" dirty="0" err="1">
                <a:solidFill>
                  <a:srgbClr val="FFCC99"/>
                </a:solidFill>
              </a:rPr>
              <a:t>Національний</a:t>
            </a:r>
            <a:r>
              <a:rPr lang="ru-RU" sz="2400" i="1" dirty="0">
                <a:solidFill>
                  <a:srgbClr val="FFCC99"/>
                </a:solidFill>
              </a:rPr>
              <a:t> </a:t>
            </a:r>
            <a:r>
              <a:rPr lang="ru-RU" sz="2400" i="1" dirty="0" err="1">
                <a:solidFill>
                  <a:srgbClr val="FFCC99"/>
                </a:solidFill>
              </a:rPr>
              <a:t>університет</a:t>
            </a:r>
            <a:r>
              <a:rPr lang="ru-RU" sz="2400" i="1" dirty="0">
                <a:solidFill>
                  <a:srgbClr val="FFCC99"/>
                </a:solidFill>
              </a:rPr>
              <a:t> </a:t>
            </a:r>
            <a:r>
              <a:rPr lang="ru-RU" sz="2400" i="1" dirty="0" err="1">
                <a:solidFill>
                  <a:srgbClr val="FFCC99"/>
                </a:solidFill>
              </a:rPr>
              <a:t>харчових</a:t>
            </a:r>
            <a:r>
              <a:rPr lang="ru-RU" sz="2400" i="1" dirty="0">
                <a:solidFill>
                  <a:srgbClr val="FFCC99"/>
                </a:solidFill>
              </a:rPr>
              <a:t> </a:t>
            </a:r>
            <a:r>
              <a:rPr lang="ru-RU" sz="2400" i="1" dirty="0" err="1" smtClean="0">
                <a:solidFill>
                  <a:srgbClr val="FFCC99"/>
                </a:solidFill>
              </a:rPr>
              <a:t>технологій</a:t>
            </a:r>
            <a:endParaRPr lang="ru-RU" sz="2400" i="1" dirty="0">
              <a:solidFill>
                <a:srgbClr val="FFCC99"/>
              </a:solidFill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800" b="1" dirty="0" smtClean="0">
                <a:effectLst/>
              </a:rPr>
              <a:t>Якість і продуктивність праці визначаються не тільки кваліфікацією персоналу, а й ступенем узгодженості роботи співробітників і перш за все </a:t>
            </a:r>
            <a:r>
              <a:rPr lang="uk-UA" sz="2800" dirty="0">
                <a:effectLst/>
              </a:rPr>
              <a:t>–</a:t>
            </a:r>
            <a:r>
              <a:rPr lang="uk-UA" sz="2800" b="1" dirty="0" smtClean="0">
                <a:effectLst/>
              </a:rPr>
              <a:t> команди менеджерів і технологів. </a:t>
            </a:r>
            <a:br>
              <a:rPr lang="uk-UA" sz="2800" b="1" dirty="0" smtClean="0">
                <a:effectLst/>
              </a:rPr>
            </a:br>
            <a:endParaRPr lang="uk-UA" sz="2800" b="1" dirty="0" smtClean="0">
              <a:effectLst/>
            </a:endParaRPr>
          </a:p>
          <a:p>
            <a:r>
              <a:rPr lang="uk-UA" sz="2800" b="1" dirty="0" smtClean="0">
                <a:effectLst/>
              </a:rPr>
              <a:t>Істотну допомогу в поліпшенні взаємодій в колективі може надати соціоніка </a:t>
            </a:r>
            <a:r>
              <a:rPr lang="uk-UA" sz="2800" dirty="0">
                <a:effectLst/>
              </a:rPr>
              <a:t>–</a:t>
            </a:r>
            <a:r>
              <a:rPr lang="uk-UA" sz="2800" b="1" dirty="0" smtClean="0">
                <a:effectLst/>
              </a:rPr>
              <a:t> теорія і технологія створення команд і </a:t>
            </a:r>
            <a:r>
              <a:rPr lang="uk-UA" sz="2800" b="1" dirty="0" smtClean="0">
                <a:effectLst/>
              </a:rPr>
              <a:t>колективів.</a:t>
            </a:r>
            <a:endParaRPr lang="uk-UA" sz="28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1075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3200" dirty="0" smtClean="0"/>
              <a:t>Соціоніка </a:t>
            </a:r>
            <a:r>
              <a:rPr lang="uk-UA" sz="3200" dirty="0" smtClean="0">
                <a:effectLst/>
              </a:rPr>
              <a:t>–</a:t>
            </a:r>
            <a:r>
              <a:rPr lang="uk-UA" sz="3200" dirty="0" smtClean="0"/>
              <a:t> наука і технологія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557338"/>
            <a:ext cx="7870825" cy="45386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uk-UA" sz="2200" dirty="0" smtClean="0"/>
              <a:t>Соціоніка </a:t>
            </a:r>
            <a:r>
              <a:rPr lang="uk-UA" sz="2200" dirty="0" smtClean="0">
                <a:effectLst/>
              </a:rPr>
              <a:t>–</a:t>
            </a:r>
            <a:r>
              <a:rPr lang="uk-UA" sz="2200" dirty="0" smtClean="0"/>
              <a:t> це науковий напрямок на стику психології, інформатики та соціології, що інтенсивно розвивається. Соціоніка використовує відкриття в області інформаційних структур і вивчає як психіку окремої людини, так і </a:t>
            </a:r>
            <a:r>
              <a:rPr lang="uk-UA" sz="2200" dirty="0" smtClean="0"/>
              <a:t>колектив в </a:t>
            </a:r>
            <a:r>
              <a:rPr lang="uk-UA" sz="2200" dirty="0" smtClean="0"/>
              <a:t>цілому</a:t>
            </a:r>
            <a:r>
              <a:rPr lang="ru-RU" sz="2200" dirty="0" smtClean="0"/>
              <a:t>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200" dirty="0" smtClean="0"/>
          </a:p>
          <a:p>
            <a:pPr marL="2159000" indent="-279400" algn="r" eaLnBrk="1" hangingPunct="1">
              <a:lnSpc>
                <a:spcPct val="80000"/>
              </a:lnSpc>
              <a:defRPr/>
            </a:pPr>
            <a:r>
              <a:rPr lang="ru-RU" sz="2200" dirty="0"/>
              <a:t>Вона </a:t>
            </a:r>
            <a:r>
              <a:rPr lang="uk-UA" sz="2200" dirty="0" smtClean="0"/>
              <a:t>спирається на відкриття в області структури психіки людини і колективів, зареєстроване в 1995 р. </a:t>
            </a:r>
            <a:br>
              <a:rPr lang="uk-UA" sz="2200" dirty="0" smtClean="0"/>
            </a:br>
            <a:r>
              <a:rPr lang="uk-UA" sz="2200" dirty="0" smtClean="0"/>
              <a:t>з врученням медалі ім. П.Л. Капіци</a:t>
            </a:r>
            <a:r>
              <a:rPr lang="ru-RU" sz="2200" dirty="0" smtClean="0"/>
              <a:t>.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200" dirty="0" smtClean="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uk-UA" sz="2200" dirty="0" smtClean="0"/>
              <a:t>Соціоніка дозволяє прогнозувати характер взаємодій людей і ступінь їх ділової, інформаційної та психологічної сумісності</a:t>
            </a:r>
            <a:br>
              <a:rPr lang="uk-UA" sz="2200" dirty="0" smtClean="0"/>
            </a:br>
            <a:r>
              <a:rPr lang="uk-UA" sz="2200" dirty="0" smtClean="0"/>
              <a:t>навіть до того, як вони будуть об'єднані в один колектив</a:t>
            </a:r>
            <a:r>
              <a:rPr lang="ru-RU" sz="22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2384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Основні  положення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799" y="1557338"/>
            <a:ext cx="7870685" cy="4538662"/>
          </a:xfrm>
        </p:spPr>
        <p:txBody>
          <a:bodyPr/>
          <a:lstStyle/>
          <a:p>
            <a:pPr eaLnBrk="1" hangingPunct="1">
              <a:lnSpc>
                <a:spcPct val="85000"/>
              </a:lnSpc>
              <a:spcBef>
                <a:spcPts val="1200"/>
              </a:spcBef>
              <a:defRPr/>
            </a:pPr>
            <a:r>
              <a:rPr lang="uk-UA" sz="2400" dirty="0"/>
              <a:t>Соціоніка має справу з типами особистості і видами психологічних та інформаційних взаємодій між ними. </a:t>
            </a:r>
          </a:p>
          <a:p>
            <a:pPr eaLnBrk="1" hangingPunct="1">
              <a:lnSpc>
                <a:spcPct val="85000"/>
              </a:lnSpc>
              <a:spcBef>
                <a:spcPts val="1200"/>
              </a:spcBef>
              <a:defRPr/>
            </a:pPr>
            <a:r>
              <a:rPr lang="uk-UA" sz="2400" dirty="0"/>
              <a:t>Ступінь інформаційної, ділової та психологічної сумісності співробітників залежить від </a:t>
            </a:r>
            <a:r>
              <a:rPr lang="uk-UA" sz="2400" dirty="0" err="1"/>
              <a:t>інтертіпних</a:t>
            </a:r>
            <a:r>
              <a:rPr lang="uk-UA" sz="2400" dirty="0"/>
              <a:t> відносин між ними - від найбільш ефективних (повного доповнення та активації) до </a:t>
            </a:r>
            <a:r>
              <a:rPr lang="uk-UA" sz="2400" dirty="0" err="1"/>
              <a:t>конфліктогенних</a:t>
            </a:r>
            <a:r>
              <a:rPr lang="uk-UA" sz="2400" dirty="0"/>
              <a:t>. </a:t>
            </a:r>
          </a:p>
          <a:p>
            <a:pPr eaLnBrk="1" hangingPunct="1">
              <a:lnSpc>
                <a:spcPct val="85000"/>
              </a:lnSpc>
              <a:spcBef>
                <a:spcPts val="1200"/>
              </a:spcBef>
              <a:defRPr/>
            </a:pPr>
            <a:r>
              <a:rPr lang="uk-UA" sz="2400" dirty="0"/>
              <a:t>Злагодженість роботи визначається рівнем й резонансу стратегій мислення і поведінки працівників в залежності від їх типів особистості. Одні стратегії поведінки знаходять відгук і розуміння, інші - вступають в протиріччя і призводять до взаємного нерозуміння і конфліктів.</a:t>
            </a:r>
          </a:p>
        </p:txBody>
      </p:sp>
    </p:spTree>
    <p:extLst>
      <p:ext uri="{BB962C8B-B14F-4D97-AF65-F5344CB8AC3E}">
        <p14:creationId xmlns:p14="http://schemas.microsoft.com/office/powerpoint/2010/main" val="129100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333375"/>
            <a:ext cx="7543800" cy="845375"/>
          </a:xfrm>
        </p:spPr>
        <p:txBody>
          <a:bodyPr/>
          <a:lstStyle/>
          <a:p>
            <a:pPr eaLnBrk="1" hangingPunct="1">
              <a:defRPr/>
            </a:pPr>
            <a:r>
              <a:rPr lang="uk-UA" sz="3200" dirty="0" smtClean="0"/>
              <a:t>Відмінності стратегій </a:t>
            </a:r>
            <a:br>
              <a:rPr lang="uk-UA" sz="3200" dirty="0" smtClean="0"/>
            </a:br>
            <a:r>
              <a:rPr lang="uk-UA" sz="3200" dirty="0" smtClean="0"/>
              <a:t>мислення і поведінки людей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rgbClr val="FFC000"/>
              </a:buClr>
            </a:pPr>
            <a:r>
              <a:rPr lang="uk-UA" altLang="ru-RU" sz="2200" dirty="0" smtClean="0">
                <a:effectLst/>
              </a:rPr>
              <a:t>Кожна людина, сприймає тільки деякий «зріз» загального інформаційного потоку, частина цього потоку для неї втрачається або ігнорується, а частина інформації може бути </a:t>
            </a:r>
            <a:r>
              <a:rPr lang="uk-UA" altLang="ru-RU" sz="2200" dirty="0" smtClean="0">
                <a:effectLst/>
              </a:rPr>
              <a:t>навіть </a:t>
            </a:r>
            <a:r>
              <a:rPr lang="uk-UA" altLang="ru-RU" sz="2200" dirty="0" err="1" smtClean="0">
                <a:effectLst/>
              </a:rPr>
              <a:t>травмуючою</a:t>
            </a:r>
            <a:r>
              <a:rPr lang="uk-UA" altLang="ru-RU" sz="2200" dirty="0" smtClean="0">
                <a:effectLst/>
              </a:rPr>
              <a:t>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2200" dirty="0" smtClean="0">
              <a:effectLst/>
            </a:endParaRPr>
          </a:p>
          <a:p>
            <a:pPr eaLnBrk="1" hangingPunct="1">
              <a:lnSpc>
                <a:spcPct val="80000"/>
              </a:lnSpc>
              <a:buClr>
                <a:srgbClr val="FFC000"/>
              </a:buClr>
            </a:pPr>
            <a:r>
              <a:rPr lang="uk-UA" altLang="ru-RU" sz="2200" dirty="0" smtClean="0">
                <a:effectLst/>
              </a:rPr>
              <a:t>Різні люди мають різні </a:t>
            </a:r>
            <a:r>
              <a:rPr lang="uk-UA" altLang="ru-RU" sz="2200" dirty="0" smtClean="0">
                <a:effectLst/>
              </a:rPr>
              <a:t>стратегії </a:t>
            </a:r>
            <a:r>
              <a:rPr lang="uk-UA" altLang="ru-RU" sz="2200" dirty="0" smtClean="0">
                <a:effectLst/>
              </a:rPr>
              <a:t>мислення і поведінки, одні стратегії добре поєднуються, а інші можуть суперечити </a:t>
            </a:r>
            <a:r>
              <a:rPr lang="uk-UA" altLang="ru-RU" sz="2200" dirty="0" smtClean="0">
                <a:effectLst/>
              </a:rPr>
              <a:t>одна одній.</a:t>
            </a:r>
            <a:endParaRPr lang="uk-UA" altLang="ru-RU" sz="2200" dirty="0" smtClean="0">
              <a:effectLst/>
            </a:endParaRPr>
          </a:p>
          <a:p>
            <a:pPr algn="r" eaLnBrk="1" hangingPunct="1">
              <a:lnSpc>
                <a:spcPct val="80000"/>
              </a:lnSpc>
              <a:buNone/>
            </a:pPr>
            <a:r>
              <a:rPr lang="uk-UA" altLang="ru-RU" sz="2200" dirty="0" smtClean="0">
                <a:effectLst/>
              </a:rPr>
              <a:t>Подібні розбіжності</a:t>
            </a:r>
            <a:br>
              <a:rPr lang="uk-UA" altLang="ru-RU" sz="2200" dirty="0" smtClean="0">
                <a:effectLst/>
              </a:rPr>
            </a:br>
            <a:r>
              <a:rPr lang="uk-UA" altLang="ru-RU" sz="2200" dirty="0" smtClean="0">
                <a:effectLst/>
              </a:rPr>
              <a:t> породжують виробничі конфлікти</a:t>
            </a:r>
            <a:br>
              <a:rPr lang="uk-UA" altLang="ru-RU" sz="2200" dirty="0" smtClean="0">
                <a:effectLst/>
              </a:rPr>
            </a:br>
            <a:r>
              <a:rPr lang="uk-UA" altLang="ru-RU" sz="2200" dirty="0" smtClean="0">
                <a:effectLst/>
              </a:rPr>
              <a:t> і знижують ефективність роботи організації.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2200" dirty="0" smtClean="0">
              <a:effectLst/>
            </a:endParaRPr>
          </a:p>
          <a:p>
            <a:pPr eaLnBrk="1" hangingPunct="1">
              <a:lnSpc>
                <a:spcPct val="80000"/>
              </a:lnSpc>
              <a:buClr>
                <a:srgbClr val="FFC000"/>
              </a:buClr>
            </a:pPr>
            <a:r>
              <a:rPr lang="uk-UA" altLang="ru-RU" sz="2200" dirty="0" smtClean="0">
                <a:effectLst/>
              </a:rPr>
              <a:t>Використання соціонічних методик дозволяє </a:t>
            </a:r>
            <a:r>
              <a:rPr lang="uk-UA" altLang="ru-RU" sz="2200" dirty="0" smtClean="0">
                <a:effectLst/>
              </a:rPr>
              <a:t>шляхом невеликим реорганізацій </a:t>
            </a:r>
            <a:r>
              <a:rPr lang="uk-UA" altLang="ru-RU" sz="2200" dirty="0" smtClean="0">
                <a:effectLst/>
              </a:rPr>
              <a:t>досягти значних змін </a:t>
            </a:r>
            <a:br>
              <a:rPr lang="uk-UA" altLang="ru-RU" sz="2200" dirty="0" smtClean="0">
                <a:effectLst/>
              </a:rPr>
            </a:br>
            <a:r>
              <a:rPr lang="uk-UA" altLang="ru-RU" sz="2200" dirty="0" smtClean="0">
                <a:effectLst/>
              </a:rPr>
              <a:t>психологічної атмосфери в колективі і підвищити ефективність його роботи.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uk-UA" sz="2800" dirty="0" smtClean="0">
                <a:solidFill>
                  <a:srgbClr val="FF9900"/>
                </a:solidFill>
              </a:rPr>
              <a:t>Застосування соціоніки в менеджменті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062037" y="1538288"/>
            <a:ext cx="7785437" cy="49958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rgbClr val="FFC000"/>
              </a:buClr>
            </a:pPr>
            <a:r>
              <a:rPr lang="uk-UA" altLang="ru-RU" sz="2200" dirty="0" smtClean="0">
                <a:effectLst/>
              </a:rPr>
              <a:t>Знаючи соціоніку можна </a:t>
            </a:r>
            <a:r>
              <a:rPr lang="uk-UA" altLang="ru-RU" sz="2200" b="1" dirty="0" smtClean="0">
                <a:effectLst/>
              </a:rPr>
              <a:t>оцінити ділових партнерів</a:t>
            </a:r>
            <a:r>
              <a:rPr lang="uk-UA" altLang="ru-RU" sz="2200" dirty="0" smtClean="0">
                <a:effectLst/>
              </a:rPr>
              <a:t>, спрогнозувати їхню поведінку, ступінь надійності, розробити стратегію проведення ділових переговорів і визначити перспективи співпраці. Соціоніка допомагає </a:t>
            </a:r>
            <a:r>
              <a:rPr lang="uk-UA" altLang="ru-RU" sz="2200" b="1" dirty="0" smtClean="0">
                <a:effectLst/>
              </a:rPr>
              <a:t>зрозуміти мотиви </a:t>
            </a:r>
            <a:r>
              <a:rPr lang="uk-UA" altLang="ru-RU" sz="2200" dirty="0" smtClean="0">
                <a:effectLst/>
              </a:rPr>
              <a:t>інших людей, а це дає можливість приймати рішення про форми співпраці з тими чи іншими партнерами.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rgbClr val="FFC000"/>
              </a:buClr>
            </a:pPr>
            <a:r>
              <a:rPr lang="uk-UA" altLang="ru-RU" sz="2200" dirty="0" smtClean="0">
                <a:effectLst/>
              </a:rPr>
              <a:t>Методи, розроблені Міжнародним інститутом соціоніки, дозволяють визначати рівень комфортності або дискомфорту кожного співробітника, його коефіцієнт корисної дії в даному колективі. 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rgbClr val="FFC000"/>
              </a:buClr>
            </a:pPr>
            <a:r>
              <a:rPr lang="uk-UA" altLang="ru-RU" sz="2200" dirty="0" smtClean="0">
                <a:effectLst/>
              </a:rPr>
              <a:t>Крім того, знання типу колективу як єдиного цілого допомагає керівнику більш ефективно керувати ним, розуміти його проблеми і процеси, що в ньому відбуваються.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2800" dirty="0" smtClean="0">
                <a:solidFill>
                  <a:srgbClr val="FF9900"/>
                </a:solidFill>
              </a:rPr>
              <a:t>Соціоніка в харчовій промисловості</a:t>
            </a:r>
            <a:endParaRPr lang="ru-RU" sz="2800" dirty="0">
              <a:solidFill>
                <a:srgbClr val="FF99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6595" y="1448780"/>
            <a:ext cx="8217404" cy="5130569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rgbClr val="FFC000"/>
              </a:buClr>
            </a:pPr>
            <a:r>
              <a:rPr lang="uk-UA" sz="2200" dirty="0">
                <a:effectLst/>
              </a:rPr>
              <a:t>Досвід застосування соціонічних технологій на пивзаводі «</a:t>
            </a:r>
            <a:r>
              <a:rPr lang="uk-UA" sz="2200" dirty="0" err="1">
                <a:effectLst/>
              </a:rPr>
              <a:t>Рогань</a:t>
            </a:r>
            <a:r>
              <a:rPr lang="uk-UA" sz="2200" dirty="0">
                <a:effectLst/>
              </a:rPr>
              <a:t>» (Україна), м'ясокомбінаті «</a:t>
            </a:r>
            <a:r>
              <a:rPr lang="uk-UA" sz="2200" dirty="0" err="1">
                <a:effectLst/>
              </a:rPr>
              <a:t>Падунський</a:t>
            </a:r>
            <a:r>
              <a:rPr lang="uk-UA" sz="2200" dirty="0">
                <a:effectLst/>
              </a:rPr>
              <a:t>», птахофабриці ЗАТ «Труд», в радгоспі і на хлібозаводі (Росія) і на ряді інших підприємств і фірм (всього понад 115) показує, що така діагностика колективу з його подальшим коригуванням або реорганізацією підвищує керованість і ефективність роботи. В результаті збільшується коефіцієнт корисної дії колективу без додаткових витрат</a:t>
            </a:r>
            <a:r>
              <a:rPr lang="uk-UA" sz="2200" dirty="0" smtClean="0">
                <a:effectLst/>
              </a:rPr>
              <a:t>.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rgbClr val="FFC000"/>
              </a:buClr>
            </a:pPr>
            <a:r>
              <a:rPr lang="uk-UA" sz="2200" dirty="0" smtClean="0">
                <a:effectLst/>
              </a:rPr>
              <a:t>Соціонічний </a:t>
            </a:r>
            <a:r>
              <a:rPr lang="uk-UA" sz="2200" dirty="0">
                <a:effectLst/>
              </a:rPr>
              <a:t>підхід пропонує диференційовані форми мотивації персоналу, що не зводяться лише до підвищення зарплати, але </a:t>
            </a:r>
            <a:r>
              <a:rPr lang="uk-UA" sz="2200" dirty="0" smtClean="0">
                <a:effectLst/>
              </a:rPr>
              <a:t>діють не </a:t>
            </a:r>
            <a:r>
              <a:rPr lang="uk-UA" sz="2200" dirty="0">
                <a:effectLst/>
              </a:rPr>
              <a:t>менш ефективно</a:t>
            </a:r>
            <a:r>
              <a:rPr lang="uk-UA" sz="2200" dirty="0" smtClean="0">
                <a:effectLst/>
              </a:rPr>
              <a:t>.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rgbClr val="FFC000"/>
              </a:buClr>
            </a:pPr>
            <a:r>
              <a:rPr lang="uk-UA" sz="2200" dirty="0" smtClean="0">
                <a:effectLst/>
              </a:rPr>
              <a:t> </a:t>
            </a:r>
            <a:r>
              <a:rPr lang="uk-UA" sz="2200" dirty="0">
                <a:effectLst/>
              </a:rPr>
              <a:t>Спеціальні комп'ютерні програми дозволяють моделювати поточний стан колективу, а також прогнозувати зміни в ньому </a:t>
            </a:r>
            <a:r>
              <a:rPr lang="uk-UA" sz="2200" dirty="0" smtClean="0">
                <a:effectLst/>
              </a:rPr>
              <a:t>в </a:t>
            </a:r>
            <a:r>
              <a:rPr lang="uk-UA" sz="2200" dirty="0">
                <a:effectLst/>
              </a:rPr>
              <a:t>залежності від </a:t>
            </a:r>
            <a:r>
              <a:rPr lang="uk-UA" sz="2200" dirty="0" smtClean="0">
                <a:effectLst/>
              </a:rPr>
              <a:t>появи нових співробітників </a:t>
            </a:r>
            <a:r>
              <a:rPr lang="uk-UA" sz="2200" dirty="0">
                <a:effectLst/>
              </a:rPr>
              <a:t>або кадрових перестановок. </a:t>
            </a:r>
          </a:p>
        </p:txBody>
      </p:sp>
    </p:spTree>
    <p:extLst>
      <p:ext uri="{BB962C8B-B14F-4D97-AF65-F5344CB8AC3E}">
        <p14:creationId xmlns:p14="http://schemas.microsoft.com/office/powerpoint/2010/main" val="84453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dirty="0" err="1"/>
              <a:t>Організація</a:t>
            </a:r>
            <a:r>
              <a:rPr lang="ru-RU" dirty="0"/>
              <a:t> як </a:t>
            </a:r>
            <a:r>
              <a:rPr lang="ru-RU" dirty="0" err="1" smtClean="0"/>
              <a:t>єдина</a:t>
            </a:r>
            <a:r>
              <a:rPr lang="ru-RU" dirty="0" smtClean="0"/>
              <a:t> система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062037" y="1538288"/>
            <a:ext cx="7785437" cy="49958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rgbClr val="FFC000"/>
              </a:buClr>
            </a:pPr>
            <a:r>
              <a:rPr lang="uk-UA" altLang="ru-RU" sz="2200" dirty="0" smtClean="0">
                <a:effectLst/>
              </a:rPr>
              <a:t>Соціонічний аналіз діяльності організації або підприємства, погляд на організацію як систему «ззовні» дозволяє </a:t>
            </a:r>
            <a:r>
              <a:rPr lang="uk-UA" altLang="ru-RU" sz="2200" b="1" dirty="0" smtClean="0">
                <a:effectLst/>
              </a:rPr>
              <a:t>визначити їх слабкі місця</a:t>
            </a:r>
            <a:r>
              <a:rPr lang="uk-UA" altLang="ru-RU" sz="2200" dirty="0" smtClean="0">
                <a:effectLst/>
              </a:rPr>
              <a:t>,  ступінь уразливості при зміні ситуації на ринку або діях конкурентів і </a:t>
            </a:r>
            <a:r>
              <a:rPr lang="uk-UA" altLang="ru-RU" sz="2200" b="1" dirty="0" smtClean="0">
                <a:effectLst/>
              </a:rPr>
              <a:t>вжити відповідних заходів</a:t>
            </a:r>
            <a:r>
              <a:rPr lang="uk-UA" altLang="ru-RU" sz="2200" dirty="0" smtClean="0">
                <a:effectLst/>
              </a:rPr>
              <a:t>.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rgbClr val="FFC000"/>
              </a:buClr>
            </a:pPr>
            <a:r>
              <a:rPr lang="uk-UA" altLang="ru-RU" sz="2200" dirty="0" smtClean="0">
                <a:effectLst/>
              </a:rPr>
              <a:t>Системи формальних та неформальних комунікацій в команді, яку сформовано методами соціоніки, значною мірою </a:t>
            </a:r>
            <a:r>
              <a:rPr lang="uk-UA" altLang="ru-RU" sz="2200" b="1" dirty="0" smtClean="0">
                <a:effectLst/>
              </a:rPr>
              <a:t>збігаються</a:t>
            </a:r>
            <a:r>
              <a:rPr lang="uk-UA" altLang="ru-RU" sz="2200" dirty="0" smtClean="0">
                <a:effectLst/>
              </a:rPr>
              <a:t>.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rgbClr val="FFC000"/>
              </a:buClr>
            </a:pPr>
            <a:r>
              <a:rPr lang="uk-UA" sz="2200" dirty="0">
                <a:effectLst/>
              </a:rPr>
              <a:t>Застосування соціонічних технологій є особливо дієвим в процесі </a:t>
            </a:r>
            <a:r>
              <a:rPr lang="uk-UA" sz="2200" dirty="0" err="1">
                <a:effectLst/>
              </a:rPr>
              <a:t>ребрендингу</a:t>
            </a:r>
            <a:r>
              <a:rPr lang="uk-UA" sz="2200" dirty="0">
                <a:effectLst/>
              </a:rPr>
              <a:t>, при реорганізації виробництва, під час освоєння випуску нової продукції, створення нових підрозділів і т.п.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Clr>
                <a:srgbClr val="FFC000"/>
              </a:buClr>
            </a:pPr>
            <a:endParaRPr lang="uk-UA" altLang="ru-RU" sz="220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8040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 bwMode="auto">
          <a:xfrm>
            <a:off x="1106614" y="503676"/>
            <a:ext cx="7875875" cy="7385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uk-UA" sz="2800" dirty="0" smtClean="0"/>
              <a:t>Роботи Міжнародного інституту соціоніки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  <a:buClr>
                <a:srgbClr val="FF9900"/>
              </a:buClr>
              <a:defRPr/>
            </a:pPr>
            <a:r>
              <a:rPr lang="uk-UA" sz="2200" dirty="0" smtClean="0">
                <a:effectLst/>
              </a:rPr>
              <a:t>За 25 років роботи (з 1991 по 2015) проведено </a:t>
            </a:r>
            <a:r>
              <a:rPr lang="uk-UA" sz="2200" dirty="0" err="1" smtClean="0">
                <a:effectLst/>
              </a:rPr>
              <a:t>соціонічну</a:t>
            </a:r>
            <a:r>
              <a:rPr lang="uk-UA" sz="2200" dirty="0" smtClean="0">
                <a:effectLst/>
              </a:rPr>
              <a:t> експертизу понад 115 колективів фірм, підприємств, банків, заводів, державних і муніципальних структур (у т.ч. структур МВС) різних країн.</a:t>
            </a:r>
          </a:p>
          <a:p>
            <a:pPr eaLnBrk="1" hangingPunct="1">
              <a:lnSpc>
                <a:spcPct val="110000"/>
              </a:lnSpc>
              <a:buClr>
                <a:srgbClr val="FF9900"/>
              </a:buClr>
              <a:defRPr/>
            </a:pPr>
            <a:r>
              <a:rPr lang="uk-UA" sz="2200" dirty="0" smtClean="0">
                <a:effectLst/>
              </a:rPr>
              <a:t>Види робіт: консалтинг, кадровий аудит, формування колективів під задані цілі або під керівника, реорганізація колективів, підбір персоналу, навчання керівників і менеджерів по персоналу, проведення тренінгів (в тому числі тренінгів згуртування колективу).</a:t>
            </a:r>
            <a:endParaRPr lang="uk-UA" sz="2200" dirty="0">
              <a:effectLst/>
            </a:endParaRPr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C977938-4B1A-485F-A6B5-DC3D82F5EDEA}" type="slidenum">
              <a:rPr lang="ru-RU" smtClean="0"/>
              <a:pPr eaLnBrk="1" hangingPunct="1"/>
              <a:t>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77366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2800" dirty="0" smtClean="0"/>
              <a:t>Нові методи формування колективів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557338"/>
            <a:ext cx="7375630" cy="45386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1200"/>
              </a:spcBef>
              <a:buClr>
                <a:srgbClr val="FFC000"/>
              </a:buClr>
              <a:defRPr/>
            </a:pPr>
            <a:r>
              <a:rPr lang="uk-UA" sz="2200" b="1" dirty="0" err="1" smtClean="0">
                <a:effectLst/>
              </a:rPr>
              <a:t>Психоінформаційні</a:t>
            </a:r>
            <a:r>
              <a:rPr lang="uk-UA" sz="2200" b="1" dirty="0" smtClean="0">
                <a:effectLst/>
              </a:rPr>
              <a:t> технології дозволяють працювати з колективом як єдиним цілим.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Clr>
                <a:srgbClr val="FFC000"/>
              </a:buClr>
              <a:defRPr/>
            </a:pPr>
            <a:r>
              <a:rPr lang="uk-UA" sz="2200" b="1" dirty="0" smtClean="0">
                <a:effectLst/>
              </a:rPr>
              <a:t>З'являється можливість створювати колективи з заданими властивостями і якостями для вирішення конкретних завдань, враховуючи при </a:t>
            </a:r>
            <a:r>
              <a:rPr lang="uk-UA" sz="2200" b="1" smtClean="0">
                <a:effectLst/>
              </a:rPr>
              <a:t>цьому риси конкретних </a:t>
            </a:r>
            <a:r>
              <a:rPr lang="uk-UA" sz="2200" b="1" dirty="0" smtClean="0">
                <a:effectLst/>
              </a:rPr>
              <a:t>лідерів і виконавців.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Clr>
                <a:srgbClr val="FFC000"/>
              </a:buClr>
              <a:defRPr/>
            </a:pPr>
            <a:r>
              <a:rPr lang="uk-UA" sz="2200" b="1" dirty="0" smtClean="0">
                <a:effectLst/>
              </a:rPr>
              <a:t>Використання соціонічних методик дозволяє при невеликих реорганізаціях досягти значних змін в психологічній атмосфері в колективі та в ефективності його роботи.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Clr>
                <a:srgbClr val="FFC000"/>
              </a:buClr>
              <a:defRPr/>
            </a:pPr>
            <a:r>
              <a:rPr lang="uk-UA" sz="2200" b="1" dirty="0" smtClean="0">
                <a:effectLst/>
              </a:rPr>
              <a:t>Можна розрахувати і спрогнозувати в режимі реального часу, що станеться з колективом, коли в нього прийдуть або з нього підуть конкретні співробітники.</a:t>
            </a:r>
            <a:r>
              <a:rPr lang="uk-UA" sz="22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effectLst/>
              </a:rPr>
              <a:t>Що отримує керівник?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6615" y="1583795"/>
            <a:ext cx="7543800" cy="4538662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Clr>
                <a:srgbClr val="FF9900"/>
              </a:buClr>
              <a:defRPr/>
            </a:pPr>
            <a:r>
              <a:rPr lang="uk-UA" sz="2400" dirty="0" smtClean="0">
                <a:effectLst/>
              </a:rPr>
              <a:t>компактну інформацію про весь колектив;</a:t>
            </a:r>
          </a:p>
          <a:p>
            <a:pPr eaLnBrk="1" hangingPunct="1">
              <a:lnSpc>
                <a:spcPct val="110000"/>
              </a:lnSpc>
              <a:buClr>
                <a:srgbClr val="FF9900"/>
              </a:buClr>
              <a:defRPr/>
            </a:pPr>
            <a:r>
              <a:rPr lang="uk-UA" sz="2400" dirty="0" smtClean="0">
                <a:effectLst/>
              </a:rPr>
              <a:t>практичні рекомендації та «рецепти» для вирішення проблем;</a:t>
            </a:r>
          </a:p>
          <a:p>
            <a:pPr eaLnBrk="1" hangingPunct="1">
              <a:lnSpc>
                <a:spcPct val="110000"/>
              </a:lnSpc>
              <a:buClr>
                <a:srgbClr val="FF9900"/>
              </a:buClr>
              <a:defRPr/>
            </a:pPr>
            <a:r>
              <a:rPr lang="uk-UA" sz="2400" dirty="0" smtClean="0">
                <a:effectLst/>
              </a:rPr>
              <a:t>передбачення майбутніх можливих проблем;</a:t>
            </a:r>
          </a:p>
          <a:p>
            <a:pPr eaLnBrk="1" hangingPunct="1">
              <a:lnSpc>
                <a:spcPct val="110000"/>
              </a:lnSpc>
              <a:buClr>
                <a:srgbClr val="FF9900"/>
              </a:buClr>
              <a:defRPr/>
            </a:pPr>
            <a:r>
              <a:rPr lang="uk-UA" sz="2400" dirty="0" smtClean="0">
                <a:effectLst/>
              </a:rPr>
              <a:t>виявлення слабких, уразливих місць в </a:t>
            </a:r>
            <a:r>
              <a:rPr lang="uk-UA" sz="2400" dirty="0" err="1" smtClean="0">
                <a:effectLst/>
              </a:rPr>
              <a:t>психоінформаційній</a:t>
            </a:r>
            <a:r>
              <a:rPr lang="uk-UA" sz="2400" dirty="0" smtClean="0">
                <a:effectLst/>
              </a:rPr>
              <a:t> структурі фірми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407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358900"/>
            <a:ext cx="7543800" cy="4737100"/>
          </a:xfrm>
        </p:spPr>
        <p:txBody>
          <a:bodyPr/>
          <a:lstStyle/>
          <a:p>
            <a:pPr>
              <a:defRPr/>
            </a:pPr>
            <a:r>
              <a:rPr lang="uk-UA" sz="2200" dirty="0" smtClean="0"/>
              <a:t>Міжнародний інститут соціоніки видає 4 науково-практичних журнали. Опубліковано понад 150 книг і підручників. За останні 15 років захищено понад 800 кандидатських і докторських дисертацій, що застосовують методи соціоніки як інструмент в різних гуманітарних науках.</a:t>
            </a:r>
            <a:endParaRPr lang="uk-UA" sz="2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525" y="3474005"/>
            <a:ext cx="7092280" cy="3687986"/>
          </a:xfrm>
          <a:prstGeom prst="rect">
            <a:avLst/>
          </a:prstGeom>
        </p:spPr>
      </p:pic>
      <p:pic>
        <p:nvPicPr>
          <p:cNvPr id="70660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611563"/>
            <a:ext cx="2147887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150" y="3213100"/>
            <a:ext cx="6775450" cy="28829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4000" b="1" dirty="0" err="1" smtClean="0">
                <a:solidFill>
                  <a:srgbClr val="FF9900"/>
                </a:solidFill>
              </a:rPr>
              <a:t>Дякуємо</a:t>
            </a:r>
            <a:r>
              <a:rPr lang="ru-RU" sz="4000" b="1" dirty="0" smtClean="0">
                <a:solidFill>
                  <a:srgbClr val="FF9900"/>
                </a:solidFill>
              </a:rPr>
              <a:t> за </a:t>
            </a:r>
            <a:r>
              <a:rPr lang="ru-RU" sz="4000" b="1" dirty="0" err="1" smtClean="0">
                <a:solidFill>
                  <a:srgbClr val="FF9900"/>
                </a:solidFill>
              </a:rPr>
              <a:t>увагу</a:t>
            </a:r>
            <a:r>
              <a:rPr lang="ru-RU" sz="4000" b="1" dirty="0" smtClean="0">
                <a:solidFill>
                  <a:srgbClr val="FF9900"/>
                </a:solidFill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lly1">
  <a:themeElements>
    <a:clrScheme name="Olly1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Olly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lly1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ly1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ly1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ly1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ly1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ly1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ly1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ly1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ly1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lly2">
  <a:themeElements>
    <a:clrScheme name="Olly2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Olly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lly2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ly2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ly2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ly2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ly2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ly2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ly2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ly2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ly2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Палитра">
  <a:themeElements>
    <a:clrScheme name="3_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3_Палитра">
      <a:majorFont>
        <a:latin typeface="Tahoma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FF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FF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3_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Палитра">
  <a:themeElements>
    <a:clrScheme name="1_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FF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FF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933</TotalTime>
  <Words>787</Words>
  <Application>Microsoft Office PowerPoint</Application>
  <PresentationFormat>Экран (4:3)</PresentationFormat>
  <Paragraphs>53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Сумерки</vt:lpstr>
      <vt:lpstr>Olly1</vt:lpstr>
      <vt:lpstr>Olly2</vt:lpstr>
      <vt:lpstr>3_Палитра</vt:lpstr>
      <vt:lpstr>1_Палитра</vt:lpstr>
      <vt:lpstr>1_Сумерки</vt:lpstr>
      <vt:lpstr>Соціонічні методи роботи з персоналом для підвищення якості продукції в харчовій промисловості</vt:lpstr>
      <vt:lpstr>Презентация PowerPoint</vt:lpstr>
      <vt:lpstr>Соціоніка – наука і технологія</vt:lpstr>
      <vt:lpstr>Основні  положення</vt:lpstr>
      <vt:lpstr>Відмінності стратегій  мислення і поведінки людей</vt:lpstr>
      <vt:lpstr>Застосування соціоніки в менеджменті</vt:lpstr>
      <vt:lpstr>Соціоніка в харчовій промисловості</vt:lpstr>
      <vt:lpstr>Організація як єдина система</vt:lpstr>
      <vt:lpstr>Роботи Міжнародного інституту соціоніки</vt:lpstr>
      <vt:lpstr>Нові методи формування колективів</vt:lpstr>
      <vt:lpstr>Що отримує керівник?</vt:lpstr>
      <vt:lpstr>Презентация PowerPoint</vt:lpstr>
      <vt:lpstr>Презентация PowerPoint</vt:lpstr>
    </vt:vector>
  </TitlesOfParts>
  <Company>ISI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Соціонічні методи</dc:title>
  <dc:creator>Olly</dc:creator>
  <cp:lastModifiedBy>Olga Karpenko</cp:lastModifiedBy>
  <cp:revision>41</cp:revision>
  <dcterms:created xsi:type="dcterms:W3CDTF">2004-10-20T14:40:36Z</dcterms:created>
  <dcterms:modified xsi:type="dcterms:W3CDTF">2016-05-24T19:24:09Z</dcterms:modified>
</cp:coreProperties>
</file>